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Source Sans Pro Light"/>
      <p:regular r:id="rId24"/>
      <p:bold r:id="rId25"/>
      <p:italic r:id="rId26"/>
      <p:boldItalic r:id="rId27"/>
    </p:embeddedFont>
    <p:embeddedFont>
      <p:font typeface="Viga"/>
      <p:regular r:id="rId28"/>
    </p:embeddedFont>
    <p:embeddedFont>
      <p:font typeface="Bodoni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DM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humhGsXeT/xw7Ln/VmbBLwBS6h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5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42" Type="http://schemas.openxmlformats.org/officeDocument/2006/relationships/font" Target="fonts/DMSans-bold.fntdata"/><Relationship Id="rId41" Type="http://schemas.openxmlformats.org/officeDocument/2006/relationships/font" Target="fonts/DMSans-regular.fntdata"/><Relationship Id="rId22" Type="http://schemas.openxmlformats.org/officeDocument/2006/relationships/slide" Target="slides/slide17.xml"/><Relationship Id="rId44" Type="http://schemas.openxmlformats.org/officeDocument/2006/relationships/font" Target="fonts/DM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DMSans-italic.fntdata"/><Relationship Id="rId24" Type="http://schemas.openxmlformats.org/officeDocument/2006/relationships/font" Target="fonts/SourceSansProLight-regular.fntdata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Light-italic.fntdata"/><Relationship Id="rId25" Type="http://schemas.openxmlformats.org/officeDocument/2006/relationships/font" Target="fonts/SourceSansProLight-bold.fntdata"/><Relationship Id="rId28" Type="http://schemas.openxmlformats.org/officeDocument/2006/relationships/font" Target="fonts/Viga-regular.fntdata"/><Relationship Id="rId27" Type="http://schemas.openxmlformats.org/officeDocument/2006/relationships/font" Target="fonts/SourceSansPr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odoni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odoni-italic.fntdata"/><Relationship Id="rId30" Type="http://schemas.openxmlformats.org/officeDocument/2006/relationships/font" Target="fonts/Bodoni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Bodoni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7a559f337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37a559f337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37a559f337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ac685d78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13ac685d78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13ac685d78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7a559f337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137a559f337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137a559f337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7a559f337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137a559f337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137a559f337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14ccbaf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114ccbaf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114ccbaf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7a559f337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37a559f337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137a559f337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7a559f337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37a559f337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137a559f337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7a559f3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37a559f3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137a559f33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zie">
  <p:cSld name="Grazi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/>
          <p:nvPr>
            <p:ph idx="2" type="pic"/>
          </p:nvPr>
        </p:nvSpPr>
        <p:spPr>
          <a:xfrm>
            <a:off x="458724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" name="Google Shape;18;p15"/>
          <p:cNvSpPr/>
          <p:nvPr>
            <p:ph idx="3" type="pic"/>
          </p:nvPr>
        </p:nvSpPr>
        <p:spPr>
          <a:xfrm>
            <a:off x="6096000" y="390524"/>
            <a:ext cx="5637276" cy="41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>
  <p:cSld name="Diapositiva titolo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0" name="Google Shape;130;p24"/>
          <p:cNvSpPr txBox="1"/>
          <p:nvPr>
            <p:ph type="ctrTitle"/>
          </p:nvPr>
        </p:nvSpPr>
        <p:spPr>
          <a:xfrm>
            <a:off x="6145966" y="1008063"/>
            <a:ext cx="5120640" cy="205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8098970" y="3105163"/>
            <a:ext cx="3167636" cy="647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 siamo">
  <p:cSld name="Chi siam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3581400" y="365125"/>
            <a:ext cx="728776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>
            <p:ph idx="2" type="pic"/>
          </p:nvPr>
        </p:nvSpPr>
        <p:spPr>
          <a:xfrm>
            <a:off x="1524000" y="1941230"/>
            <a:ext cx="9144000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584448" y="4407408"/>
            <a:ext cx="728776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1pPr>
            <a:lvl2pPr indent="-228600" lvl="1" marL="9144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2pPr>
            <a:lvl3pPr indent="-228600" lvl="2" marL="13716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3pPr>
            <a:lvl4pPr indent="-228600" lvl="3" marL="18288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4pPr>
            <a:lvl5pPr indent="-228600" lvl="4" marL="228600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prodotto">
  <p:cSld name="Panoramica del prodotto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709922" y="365125"/>
            <a:ext cx="538607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/>
          <p:nvPr>
            <p:ph idx="2" type="pic"/>
          </p:nvPr>
        </p:nvSpPr>
        <p:spPr>
          <a:xfrm>
            <a:off x="7454384" y="1566525"/>
            <a:ext cx="3401568" cy="37124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09922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26"/>
          <p:cNvSpPr txBox="1"/>
          <p:nvPr>
            <p:ph idx="3" type="body"/>
          </p:nvPr>
        </p:nvSpPr>
        <p:spPr>
          <a:xfrm>
            <a:off x="3457506" y="189305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26"/>
          <p:cNvSpPr txBox="1"/>
          <p:nvPr>
            <p:ph idx="4" type="body"/>
          </p:nvPr>
        </p:nvSpPr>
        <p:spPr>
          <a:xfrm>
            <a:off x="709922" y="236897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5" type="body"/>
          </p:nvPr>
        </p:nvSpPr>
        <p:spPr>
          <a:xfrm>
            <a:off x="3457506" y="2355956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6" type="body"/>
          </p:nvPr>
        </p:nvSpPr>
        <p:spPr>
          <a:xfrm>
            <a:off x="719917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26"/>
          <p:cNvSpPr txBox="1"/>
          <p:nvPr>
            <p:ph idx="7" type="body"/>
          </p:nvPr>
        </p:nvSpPr>
        <p:spPr>
          <a:xfrm>
            <a:off x="3467501" y="384387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26"/>
          <p:cNvSpPr txBox="1"/>
          <p:nvPr>
            <p:ph idx="8" type="body"/>
          </p:nvPr>
        </p:nvSpPr>
        <p:spPr>
          <a:xfrm>
            <a:off x="719917" y="4319794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9" type="body"/>
          </p:nvPr>
        </p:nvSpPr>
        <p:spPr>
          <a:xfrm>
            <a:off x="3467501" y="430678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0" type="dt"/>
          </p:nvPr>
        </p:nvSpPr>
        <p:spPr>
          <a:xfrm>
            <a:off x="838200" y="6356350"/>
            <a:ext cx="1847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ruzione di sezione">
  <p:cSld name="Interruzione di sezion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>
            <p:ph idx="2" type="pic"/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3051112" y="3513220"/>
            <a:ext cx="8682164" cy="1828799"/>
          </a:xfrm>
          <a:prstGeom prst="rect">
            <a:avLst/>
          </a:prstGeom>
          <a:solidFill>
            <a:schemeClr val="accent3">
              <a:alpha val="89019"/>
            </a:schemeClr>
          </a:solidFill>
          <a:ln>
            <a:noFill/>
          </a:ln>
        </p:spPr>
        <p:txBody>
          <a:bodyPr anchorCtr="0" anchor="ctr" bIns="0" lIns="137160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Bodoni"/>
              <a:buNone/>
              <a:defRPr sz="5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orrenza">
  <p:cSld name="Concorrenza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1162072" y="365125"/>
            <a:ext cx="101933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162073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28"/>
          <p:cNvSpPr txBox="1"/>
          <p:nvPr>
            <p:ph idx="2" type="body"/>
          </p:nvPr>
        </p:nvSpPr>
        <p:spPr>
          <a:xfrm>
            <a:off x="1162073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body"/>
          </p:nvPr>
        </p:nvSpPr>
        <p:spPr>
          <a:xfrm>
            <a:off x="6494485" y="1853548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28"/>
          <p:cNvSpPr txBox="1"/>
          <p:nvPr>
            <p:ph idx="4" type="body"/>
          </p:nvPr>
        </p:nvSpPr>
        <p:spPr>
          <a:xfrm>
            <a:off x="6494485" y="2505075"/>
            <a:ext cx="4572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8"/>
          <p:cNvSpPr/>
          <p:nvPr>
            <p:ph idx="5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 di mercato">
  <p:cSld name="Confronto di mercato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3" type="body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/>
          <p:nvPr>
            <p:ph idx="4" type="pic"/>
          </p:nvPr>
        </p:nvSpPr>
        <p:spPr>
          <a:xfrm>
            <a:off x="1371600" y="220288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7" name="Google Shape;177;p29"/>
          <p:cNvSpPr/>
          <p:nvPr>
            <p:ph idx="5" type="pic"/>
          </p:nvPr>
        </p:nvSpPr>
        <p:spPr>
          <a:xfrm>
            <a:off x="1371600" y="3555033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8" name="Google Shape;178;p29"/>
          <p:cNvSpPr/>
          <p:nvPr>
            <p:ph idx="6" type="pic"/>
          </p:nvPr>
        </p:nvSpPr>
        <p:spPr>
          <a:xfrm>
            <a:off x="1371600" y="4901184"/>
            <a:ext cx="1106424" cy="11064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29"/>
          <p:cNvSpPr txBox="1"/>
          <p:nvPr>
            <p:ph idx="7" type="body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8" type="body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9" type="body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3" type="body"/>
          </p:nvPr>
        </p:nvSpPr>
        <p:spPr>
          <a:xfrm>
            <a:off x="7470648" y="220745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4" type="body"/>
          </p:nvPr>
        </p:nvSpPr>
        <p:spPr>
          <a:xfrm>
            <a:off x="7470648" y="3559605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5" type="body"/>
          </p:nvPr>
        </p:nvSpPr>
        <p:spPr>
          <a:xfrm>
            <a:off x="7470648" y="4905756"/>
            <a:ext cx="3657600" cy="1097280"/>
          </a:xfrm>
          <a:prstGeom prst="rect">
            <a:avLst/>
          </a:prstGeom>
          <a:solidFill>
            <a:schemeClr val="accent3">
              <a:alpha val="49019"/>
            </a:schemeClr>
          </a:solidFill>
          <a:ln cap="flat" cmpd="sng" w="9525">
            <a:solidFill>
              <a:schemeClr val="accent3">
                <a:alpha val="4901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rante">
  <p:cSld name="Quadrant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992992" y="2232908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708728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3" type="body"/>
          </p:nvPr>
        </p:nvSpPr>
        <p:spPr>
          <a:xfrm>
            <a:off x="9310732" y="349440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4" type="body"/>
          </p:nvPr>
        </p:nvSpPr>
        <p:spPr>
          <a:xfrm>
            <a:off x="4992992" y="5287722"/>
            <a:ext cx="21945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sz="12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94" name="Google Shape;194;p30"/>
          <p:cNvGrpSpPr/>
          <p:nvPr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195" name="Google Shape;195;p30"/>
            <p:cNvSpPr/>
            <p:nvPr/>
          </p:nvSpPr>
          <p:spPr>
            <a:xfrm>
              <a:off x="6098501" y="2586991"/>
              <a:ext cx="46095" cy="1231565"/>
            </a:xfrm>
            <a:custGeom>
              <a:rect b="b" l="l" r="r" t="t"/>
              <a:pathLst>
                <a:path extrusionOk="0" h="1231565" w="4609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6053156" y="3818555"/>
              <a:ext cx="45345" cy="97190"/>
            </a:xfrm>
            <a:custGeom>
              <a:rect b="b" l="l" r="r" t="t"/>
              <a:pathLst>
                <a:path extrusionOk="0" h="97190" w="45345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6098500" y="2586939"/>
              <a:ext cx="111238" cy="1231616"/>
            </a:xfrm>
            <a:custGeom>
              <a:rect b="b" l="l" r="r" t="t"/>
              <a:pathLst>
                <a:path extrusionOk="0" h="1231616" w="111238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202" name="Google Shape;20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ia di crescita">
  <p:cSld name="Strategia di crescit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838200" y="365125"/>
            <a:ext cx="10515600" cy="1059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2" type="body"/>
          </p:nvPr>
        </p:nvSpPr>
        <p:spPr>
          <a:xfrm>
            <a:off x="1097280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3" type="body"/>
          </p:nvPr>
        </p:nvSpPr>
        <p:spPr>
          <a:xfrm>
            <a:off x="1095593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9142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4" type="body"/>
          </p:nvPr>
        </p:nvSpPr>
        <p:spPr>
          <a:xfrm>
            <a:off x="4625274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5" type="body"/>
          </p:nvPr>
        </p:nvSpPr>
        <p:spPr>
          <a:xfrm>
            <a:off x="4626864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6" type="body"/>
          </p:nvPr>
        </p:nvSpPr>
        <p:spPr>
          <a:xfrm>
            <a:off x="8153269" y="2458260"/>
            <a:ext cx="320040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7" type="body"/>
          </p:nvPr>
        </p:nvSpPr>
        <p:spPr>
          <a:xfrm>
            <a:off x="8156448" y="3191256"/>
            <a:ext cx="3200400" cy="24658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t" bIns="45700" lIns="182875" spcFirstLastPara="1" rIns="182875" wrap="square" tIns="182875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za temporale">
  <p:cSld name="Sequenza temporal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2258568" y="2304288"/>
            <a:ext cx="1554480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360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3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4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5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6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3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14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15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18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9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20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21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22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23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24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25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28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2"/>
          <p:cNvSpPr txBox="1"/>
          <p:nvPr>
            <p:ph idx="29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30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940445" y="4069080"/>
            <a:ext cx="10332720" cy="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838200" y="1685925"/>
            <a:ext cx="10515600" cy="4097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2">
  <p:cSld name="Team opzione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/>
          <p:nvPr>
            <p:ph idx="2" type="pic"/>
          </p:nvPr>
        </p:nvSpPr>
        <p:spPr>
          <a:xfrm>
            <a:off x="1335515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335515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3" type="body"/>
          </p:nvPr>
        </p:nvSpPr>
        <p:spPr>
          <a:xfrm>
            <a:off x="1335515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/>
          <p:nvPr>
            <p:ph idx="4" type="pic"/>
          </p:nvPr>
        </p:nvSpPr>
        <p:spPr>
          <a:xfrm>
            <a:off x="3754036" y="1717537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9" name="Google Shape;29;p16"/>
          <p:cNvSpPr txBox="1"/>
          <p:nvPr>
            <p:ph idx="5" type="body"/>
          </p:nvPr>
        </p:nvSpPr>
        <p:spPr>
          <a:xfrm>
            <a:off x="3754036" y="3323409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6" type="body"/>
          </p:nvPr>
        </p:nvSpPr>
        <p:spPr>
          <a:xfrm>
            <a:off x="3754036" y="361120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6"/>
          <p:cNvSpPr/>
          <p:nvPr>
            <p:ph idx="7" type="pic"/>
          </p:nvPr>
        </p:nvSpPr>
        <p:spPr>
          <a:xfrm>
            <a:off x="6172557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2" name="Google Shape;32;p16"/>
          <p:cNvSpPr txBox="1"/>
          <p:nvPr>
            <p:ph idx="8" type="body"/>
          </p:nvPr>
        </p:nvSpPr>
        <p:spPr>
          <a:xfrm>
            <a:off x="6172557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9" type="body"/>
          </p:nvPr>
        </p:nvSpPr>
        <p:spPr>
          <a:xfrm>
            <a:off x="6172557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/>
          <p:nvPr>
            <p:ph idx="13" type="pic"/>
          </p:nvPr>
        </p:nvSpPr>
        <p:spPr>
          <a:xfrm>
            <a:off x="8578378" y="171714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" name="Google Shape;35;p16"/>
          <p:cNvSpPr txBox="1"/>
          <p:nvPr>
            <p:ph idx="14" type="body"/>
          </p:nvPr>
        </p:nvSpPr>
        <p:spPr>
          <a:xfrm>
            <a:off x="8578378" y="332301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5" type="body"/>
          </p:nvPr>
        </p:nvSpPr>
        <p:spPr>
          <a:xfrm>
            <a:off x="8578378" y="361080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/>
          <p:nvPr>
            <p:ph idx="16" type="pic"/>
          </p:nvPr>
        </p:nvSpPr>
        <p:spPr>
          <a:xfrm>
            <a:off x="1325219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" name="Google Shape;38;p16"/>
          <p:cNvSpPr txBox="1"/>
          <p:nvPr>
            <p:ph idx="17" type="body"/>
          </p:nvPr>
        </p:nvSpPr>
        <p:spPr>
          <a:xfrm>
            <a:off x="1325219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8" type="body"/>
          </p:nvPr>
        </p:nvSpPr>
        <p:spPr>
          <a:xfrm>
            <a:off x="1325219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/>
          <p:nvPr>
            <p:ph idx="19" type="pic"/>
          </p:nvPr>
        </p:nvSpPr>
        <p:spPr>
          <a:xfrm>
            <a:off x="3743740" y="4132311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1" name="Google Shape;41;p16"/>
          <p:cNvSpPr txBox="1"/>
          <p:nvPr>
            <p:ph idx="20" type="body"/>
          </p:nvPr>
        </p:nvSpPr>
        <p:spPr>
          <a:xfrm>
            <a:off x="3743740" y="5738183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21" type="body"/>
          </p:nvPr>
        </p:nvSpPr>
        <p:spPr>
          <a:xfrm>
            <a:off x="3743740" y="602597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6"/>
          <p:cNvSpPr/>
          <p:nvPr>
            <p:ph idx="22" type="pic"/>
          </p:nvPr>
        </p:nvSpPr>
        <p:spPr>
          <a:xfrm>
            <a:off x="6162261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" name="Google Shape;44;p16"/>
          <p:cNvSpPr txBox="1"/>
          <p:nvPr>
            <p:ph idx="23" type="body"/>
          </p:nvPr>
        </p:nvSpPr>
        <p:spPr>
          <a:xfrm>
            <a:off x="6162261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24" type="body"/>
          </p:nvPr>
        </p:nvSpPr>
        <p:spPr>
          <a:xfrm>
            <a:off x="6162261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/>
          <p:nvPr>
            <p:ph idx="25" type="pic"/>
          </p:nvPr>
        </p:nvSpPr>
        <p:spPr>
          <a:xfrm>
            <a:off x="8580782" y="4131915"/>
            <a:ext cx="2286000" cy="15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7" name="Google Shape;47;p16"/>
          <p:cNvSpPr txBox="1"/>
          <p:nvPr>
            <p:ph idx="26" type="body"/>
          </p:nvPr>
        </p:nvSpPr>
        <p:spPr>
          <a:xfrm>
            <a:off x="8580782" y="573778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27" type="body"/>
          </p:nvPr>
        </p:nvSpPr>
        <p:spPr>
          <a:xfrm>
            <a:off x="8580782" y="6025581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zione 1">
  <p:cSld name="Team opzione 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4"/>
          <p:cNvSpPr/>
          <p:nvPr>
            <p:ph idx="2" type="pic"/>
          </p:nvPr>
        </p:nvSpPr>
        <p:spPr>
          <a:xfrm>
            <a:off x="1335515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1335515" y="5359799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4"/>
          <p:cNvSpPr txBox="1"/>
          <p:nvPr>
            <p:ph idx="3" type="body"/>
          </p:nvPr>
        </p:nvSpPr>
        <p:spPr>
          <a:xfrm>
            <a:off x="1335515" y="574300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34"/>
          <p:cNvSpPr/>
          <p:nvPr>
            <p:ph idx="4" type="pic"/>
          </p:nvPr>
        </p:nvSpPr>
        <p:spPr>
          <a:xfrm>
            <a:off x="3754036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2" name="Google Shape;262;p34"/>
          <p:cNvSpPr txBox="1"/>
          <p:nvPr>
            <p:ph idx="5" type="body"/>
          </p:nvPr>
        </p:nvSpPr>
        <p:spPr>
          <a:xfrm>
            <a:off x="3754036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6" type="body"/>
          </p:nvPr>
        </p:nvSpPr>
        <p:spPr>
          <a:xfrm>
            <a:off x="3754036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4"/>
          <p:cNvSpPr/>
          <p:nvPr>
            <p:ph idx="7" type="pic"/>
          </p:nvPr>
        </p:nvSpPr>
        <p:spPr>
          <a:xfrm>
            <a:off x="6172557" y="1718402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5" name="Google Shape;265;p34"/>
          <p:cNvSpPr txBox="1"/>
          <p:nvPr>
            <p:ph idx="8" type="body"/>
          </p:nvPr>
        </p:nvSpPr>
        <p:spPr>
          <a:xfrm>
            <a:off x="6172557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34"/>
          <p:cNvSpPr txBox="1"/>
          <p:nvPr>
            <p:ph idx="9" type="body"/>
          </p:nvPr>
        </p:nvSpPr>
        <p:spPr>
          <a:xfrm>
            <a:off x="6172557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34"/>
          <p:cNvSpPr/>
          <p:nvPr>
            <p:ph idx="13" type="pic"/>
          </p:nvPr>
        </p:nvSpPr>
        <p:spPr>
          <a:xfrm>
            <a:off x="8578378" y="1718798"/>
            <a:ext cx="2286000" cy="356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8" name="Google Shape;268;p34"/>
          <p:cNvSpPr txBox="1"/>
          <p:nvPr>
            <p:ph idx="14" type="body"/>
          </p:nvPr>
        </p:nvSpPr>
        <p:spPr>
          <a:xfrm>
            <a:off x="8578378" y="536019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15" type="body"/>
          </p:nvPr>
        </p:nvSpPr>
        <p:spPr>
          <a:xfrm>
            <a:off x="8578378" y="5743401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ziamenti">
  <p:cSld name="Finanziamenti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1137509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1018637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1034480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4" type="body"/>
          </p:nvPr>
        </p:nvSpPr>
        <p:spPr>
          <a:xfrm>
            <a:off x="1034480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5"/>
          <p:cNvSpPr txBox="1"/>
          <p:nvPr>
            <p:ph idx="5" type="body"/>
          </p:nvPr>
        </p:nvSpPr>
        <p:spPr>
          <a:xfrm>
            <a:off x="3859487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35"/>
          <p:cNvSpPr txBox="1"/>
          <p:nvPr>
            <p:ph idx="6" type="body"/>
          </p:nvPr>
        </p:nvSpPr>
        <p:spPr>
          <a:xfrm>
            <a:off x="3740615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5"/>
          <p:cNvSpPr txBox="1"/>
          <p:nvPr>
            <p:ph idx="7" type="body"/>
          </p:nvPr>
        </p:nvSpPr>
        <p:spPr>
          <a:xfrm>
            <a:off x="375645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8" type="body"/>
          </p:nvPr>
        </p:nvSpPr>
        <p:spPr>
          <a:xfrm>
            <a:off x="375645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idx="9" type="body"/>
          </p:nvPr>
        </p:nvSpPr>
        <p:spPr>
          <a:xfrm>
            <a:off x="6549780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3" type="body"/>
          </p:nvPr>
        </p:nvSpPr>
        <p:spPr>
          <a:xfrm>
            <a:off x="6430908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idx="14" type="body"/>
          </p:nvPr>
        </p:nvSpPr>
        <p:spPr>
          <a:xfrm>
            <a:off x="6430908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35"/>
          <p:cNvSpPr txBox="1"/>
          <p:nvPr>
            <p:ph idx="15" type="body"/>
          </p:nvPr>
        </p:nvSpPr>
        <p:spPr>
          <a:xfrm>
            <a:off x="6430908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16" type="body"/>
          </p:nvPr>
        </p:nvSpPr>
        <p:spPr>
          <a:xfrm>
            <a:off x="9264601" y="1859777"/>
            <a:ext cx="1819656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17" type="body"/>
          </p:nvPr>
        </p:nvSpPr>
        <p:spPr>
          <a:xfrm>
            <a:off x="9145729" y="3444752"/>
            <a:ext cx="2057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18" type="body"/>
          </p:nvPr>
        </p:nvSpPr>
        <p:spPr>
          <a:xfrm>
            <a:off x="9145729" y="4110604"/>
            <a:ext cx="2057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idx="19" type="body"/>
          </p:nvPr>
        </p:nvSpPr>
        <p:spPr>
          <a:xfrm>
            <a:off x="9145729" y="4483110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35"/>
          <p:cNvSpPr/>
          <p:nvPr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5" name="Google Shape;29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epilogo">
  <p:cSld name="Riepilog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0" name="Google Shape;300;p36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6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>
  <p:cSld name="Intestazione sezion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>
            <p:ph idx="2" type="pic"/>
          </p:nvPr>
        </p:nvSpPr>
        <p:spPr>
          <a:xfrm>
            <a:off x="458724" y="390524"/>
            <a:ext cx="11274552" cy="41719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8" name="Google Shape;30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11" name="Google Shape;311;p37"/>
          <p:cNvSpPr txBox="1"/>
          <p:nvPr>
            <p:ph type="title"/>
          </p:nvPr>
        </p:nvSpPr>
        <p:spPr>
          <a:xfrm>
            <a:off x="719425" y="4689888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6460759" y="4687863"/>
            <a:ext cx="5029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1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nna contenuto 3">
  <p:cSld name="Colonna contenuto 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838201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39"/>
          <p:cNvSpPr txBox="1"/>
          <p:nvPr>
            <p:ph idx="2" type="body"/>
          </p:nvPr>
        </p:nvSpPr>
        <p:spPr>
          <a:xfrm>
            <a:off x="838201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3" type="body"/>
          </p:nvPr>
        </p:nvSpPr>
        <p:spPr>
          <a:xfrm>
            <a:off x="4362182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4" type="body"/>
          </p:nvPr>
        </p:nvSpPr>
        <p:spPr>
          <a:xfrm>
            <a:off x="4362557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39"/>
          <p:cNvSpPr txBox="1"/>
          <p:nvPr>
            <p:ph idx="5" type="body"/>
          </p:nvPr>
        </p:nvSpPr>
        <p:spPr>
          <a:xfrm>
            <a:off x="7886164" y="1719628"/>
            <a:ext cx="330018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39"/>
          <p:cNvSpPr txBox="1"/>
          <p:nvPr>
            <p:ph idx="6" type="body"/>
          </p:nvPr>
        </p:nvSpPr>
        <p:spPr>
          <a:xfrm>
            <a:off x="7886913" y="2332649"/>
            <a:ext cx="3299434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38" name="Google Shape;338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9" name="Google Shape;33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Bodon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46" name="Google Shape;34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ello di business">
  <p:cSld name="Modello di busines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/>
          <p:nvPr>
            <p:ph idx="2" type="pic"/>
          </p:nvPr>
        </p:nvSpPr>
        <p:spPr>
          <a:xfrm>
            <a:off x="1910104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191109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3" type="body"/>
          </p:nvPr>
        </p:nvSpPr>
        <p:spPr>
          <a:xfrm>
            <a:off x="191109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9"/>
          <p:cNvSpPr/>
          <p:nvPr>
            <p:ph idx="4" type="pic"/>
          </p:nvPr>
        </p:nvSpPr>
        <p:spPr>
          <a:xfrm>
            <a:off x="4951917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9"/>
          <p:cNvSpPr txBox="1"/>
          <p:nvPr>
            <p:ph idx="5" type="body"/>
          </p:nvPr>
        </p:nvSpPr>
        <p:spPr>
          <a:xfrm>
            <a:off x="4956048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6" type="body"/>
          </p:nvPr>
        </p:nvSpPr>
        <p:spPr>
          <a:xfrm>
            <a:off x="4956048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/>
          <p:nvPr>
            <p:ph idx="7" type="pic"/>
          </p:nvPr>
        </p:nvSpPr>
        <p:spPr>
          <a:xfrm>
            <a:off x="7993730" y="196596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9"/>
          <p:cNvSpPr txBox="1"/>
          <p:nvPr>
            <p:ph idx="8" type="body"/>
          </p:nvPr>
        </p:nvSpPr>
        <p:spPr>
          <a:xfrm>
            <a:off x="7991856" y="4311688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9" type="body"/>
          </p:nvPr>
        </p:nvSpPr>
        <p:spPr>
          <a:xfrm>
            <a:off x="7991856" y="4773703"/>
            <a:ext cx="22860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a">
  <p:cSld name="Problem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518686" y="365125"/>
            <a:ext cx="9986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508692" y="191233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6573892" y="187483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17"/>
          <p:cNvSpPr txBox="1"/>
          <p:nvPr>
            <p:ph idx="3" type="body"/>
          </p:nvPr>
        </p:nvSpPr>
        <p:spPr>
          <a:xfrm>
            <a:off x="1508692" y="2388253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4" type="body"/>
          </p:nvPr>
        </p:nvSpPr>
        <p:spPr>
          <a:xfrm>
            <a:off x="6573892" y="2337741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5" type="body"/>
          </p:nvPr>
        </p:nvSpPr>
        <p:spPr>
          <a:xfrm>
            <a:off x="1518687" y="360872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7"/>
          <p:cNvSpPr txBox="1"/>
          <p:nvPr>
            <p:ph idx="6" type="body"/>
          </p:nvPr>
        </p:nvSpPr>
        <p:spPr>
          <a:xfrm>
            <a:off x="6583887" y="3571222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7"/>
          <p:cNvSpPr txBox="1"/>
          <p:nvPr>
            <p:ph idx="7" type="body"/>
          </p:nvPr>
        </p:nvSpPr>
        <p:spPr>
          <a:xfrm>
            <a:off x="1518687" y="4084637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8" type="body"/>
          </p:nvPr>
        </p:nvSpPr>
        <p:spPr>
          <a:xfrm>
            <a:off x="6583887" y="4034125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/>
          <p:nvPr>
            <p:ph idx="9" type="pic"/>
          </p:nvPr>
        </p:nvSpPr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zione">
  <p:cSld name="Soluzion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858000" y="365125"/>
            <a:ext cx="460231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858000" y="169164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3" type="body"/>
          </p:nvPr>
        </p:nvSpPr>
        <p:spPr>
          <a:xfrm>
            <a:off x="6858000" y="2093976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body"/>
          </p:nvPr>
        </p:nvSpPr>
        <p:spPr>
          <a:xfrm>
            <a:off x="6858000" y="2962656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5" type="body"/>
          </p:nvPr>
        </p:nvSpPr>
        <p:spPr>
          <a:xfrm>
            <a:off x="6858000" y="331012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6" type="body"/>
          </p:nvPr>
        </p:nvSpPr>
        <p:spPr>
          <a:xfrm>
            <a:off x="6870354" y="3931920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8"/>
          <p:cNvSpPr txBox="1"/>
          <p:nvPr>
            <p:ph idx="7" type="body"/>
          </p:nvPr>
        </p:nvSpPr>
        <p:spPr>
          <a:xfrm>
            <a:off x="6870354" y="4270248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8" type="body"/>
          </p:nvPr>
        </p:nvSpPr>
        <p:spPr>
          <a:xfrm>
            <a:off x="6870354" y="4855464"/>
            <a:ext cx="3931920" cy="338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0"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8"/>
          <p:cNvSpPr txBox="1"/>
          <p:nvPr>
            <p:ph idx="9" type="body"/>
          </p:nvPr>
        </p:nvSpPr>
        <p:spPr>
          <a:xfrm>
            <a:off x="6870354" y="5193792"/>
            <a:ext cx="45720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6858000" y="6356350"/>
            <a:ext cx="3448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0423398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a del mercato">
  <p:cSld name="Panoramica del mercat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/>
          <p:nvPr>
            <p:ph idx="2" type="pic"/>
          </p:nvPr>
        </p:nvSpPr>
        <p:spPr>
          <a:xfrm>
            <a:off x="1524" y="4572000"/>
            <a:ext cx="1218895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858305" y="1696389"/>
            <a:ext cx="3210331" cy="364760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body"/>
          </p:nvPr>
        </p:nvSpPr>
        <p:spPr>
          <a:xfrm>
            <a:off x="1095593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4516628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5" type="body"/>
          </p:nvPr>
        </p:nvSpPr>
        <p:spPr>
          <a:xfrm>
            <a:off x="4765548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8148764" y="1696389"/>
            <a:ext cx="3209544" cy="36484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2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0" sz="32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8377130" y="2750695"/>
            <a:ext cx="2743200" cy="246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roblema e riepilogo">
  <p:cSld name="6_Problema e riepilog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348334" y="1062164"/>
            <a:ext cx="50054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/>
          <p:nvPr>
            <p:ph idx="2" type="pic"/>
          </p:nvPr>
        </p:nvSpPr>
        <p:spPr>
          <a:xfrm>
            <a:off x="861935" y="1143000"/>
            <a:ext cx="4953000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6376988" y="2555875"/>
            <a:ext cx="4953000" cy="31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la grafico">
  <p:cSld name="Tabella grafic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31850" y="14265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706438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2"/>
          <p:cNvSpPr txBox="1"/>
          <p:nvPr>
            <p:ph idx="3" type="body"/>
          </p:nvPr>
        </p:nvSpPr>
        <p:spPr>
          <a:xfrm>
            <a:off x="706438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4" type="body"/>
          </p:nvPr>
        </p:nvSpPr>
        <p:spPr>
          <a:xfrm>
            <a:off x="6467475" y="207168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0" sz="2000">
                <a:solidFill>
                  <a:srgbClr val="595959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2"/>
          <p:cNvSpPr txBox="1"/>
          <p:nvPr>
            <p:ph idx="5" type="body"/>
          </p:nvPr>
        </p:nvSpPr>
        <p:spPr>
          <a:xfrm>
            <a:off x="6467475" y="2641555"/>
            <a:ext cx="50292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olo titolo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Bodoni"/>
              <a:buNone/>
              <a:defRPr b="0" i="0" sz="4400" u="none" cap="none" strike="noStrike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C7C7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4.png"/><Relationship Id="rId7" Type="http://schemas.openxmlformats.org/officeDocument/2006/relationships/image" Target="../media/image43.png"/><Relationship Id="rId8" Type="http://schemas.openxmlformats.org/officeDocument/2006/relationships/image" Target="../media/image37.png"/><Relationship Id="rId10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carbon7team@gmail.com" TargetMode="External"/><Relationship Id="rId4" Type="http://schemas.openxmlformats.org/officeDocument/2006/relationships/hyperlink" Target="http://www.github.com/carbon7-team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"/>
          <p:cNvSpPr txBox="1"/>
          <p:nvPr>
            <p:ph type="title"/>
          </p:nvPr>
        </p:nvSpPr>
        <p:spPr>
          <a:xfrm>
            <a:off x="628475" y="2401885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iga"/>
              <a:buNone/>
            </a:pPr>
            <a:r>
              <a:rPr lang="it-IT" sz="6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Smart</a:t>
            </a:r>
            <a:r>
              <a:rPr lang="it-IT" sz="60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r>
              <a:rPr lang="it-IT" sz="6000">
                <a:solidFill>
                  <a:srgbClr val="FCCE4E"/>
                </a:solidFill>
                <a:latin typeface="Viga"/>
                <a:ea typeface="Viga"/>
                <a:cs typeface="Viga"/>
                <a:sym typeface="Viga"/>
              </a:rPr>
              <a:t>Energy</a:t>
            </a:r>
            <a:endParaRPr/>
          </a:p>
        </p:txBody>
      </p:sp>
      <p:sp>
        <p:nvSpPr>
          <p:cNvPr id="355" name="Google Shape;355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1° luglio 2022</a:t>
            </a:r>
            <a:endParaRPr/>
          </a:p>
        </p:txBody>
      </p:sp>
      <p:sp>
        <p:nvSpPr>
          <p:cNvPr id="356" name="Google Shape;356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/>
          </a:p>
        </p:txBody>
      </p:sp>
      <p:sp>
        <p:nvSpPr>
          <p:cNvPr id="357" name="Google Shape;357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8" name="Google Shape;358;p1"/>
          <p:cNvSpPr txBox="1"/>
          <p:nvPr/>
        </p:nvSpPr>
        <p:spPr>
          <a:xfrm>
            <a:off x="631970" y="3450319"/>
            <a:ext cx="45922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Visualizzazione status di apparati industriali tramite applicativo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&#10;&#10;Descrizione generata automaticamente" id="359" name="Google Shape;359;p1"/>
          <p:cNvPicPr preferRelativeResize="0"/>
          <p:nvPr/>
        </p:nvPicPr>
        <p:blipFill rotWithShape="1">
          <a:blip r:embed="rId3">
            <a:alphaModFix/>
          </a:blip>
          <a:srcRect b="34782" l="0" r="0" t="36323"/>
          <a:stretch/>
        </p:blipFill>
        <p:spPr>
          <a:xfrm>
            <a:off x="8245678" y="2880007"/>
            <a:ext cx="3600000" cy="104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908" y="4424599"/>
            <a:ext cx="4297770" cy="80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9550" y="559000"/>
            <a:ext cx="1816648" cy="181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7a559f337_0_97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37a559f337_0_97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3" name="Google Shape;503;g137a559f337_0_9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4" name="Google Shape;504;g137a559f337_0_97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Virtual Display - MVVM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5" name="Google Shape;505;g137a559f337_0_97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g137a559f337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750" y="2792988"/>
            <a:ext cx="6454550" cy="1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ac685d783_0_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3ac685d783_0_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4" name="Google Shape;514;g13ac685d783_0_0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5" name="Google Shape;515;g13ac685d783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Virtual Display - Altri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6" name="Google Shape;516;g13ac685d783_0_0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13ac685d78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600" y="2445975"/>
            <a:ext cx="2055018" cy="24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3ac685d78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025" y="2712873"/>
            <a:ext cx="4015800" cy="20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7a559f337_0_116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137a559f337_0_11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6" name="Google Shape;526;g137a559f337_0_116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7" name="Google Shape;527;g137a559f337_0_116"/>
          <p:cNvSpPr txBox="1"/>
          <p:nvPr>
            <p:ph type="title"/>
          </p:nvPr>
        </p:nvSpPr>
        <p:spPr>
          <a:xfrm>
            <a:off x="560550" y="311325"/>
            <a:ext cx="1107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Design Pattern Remote Support - Observer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8" name="Google Shape;528;g137a559f337_0_116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g137a559f337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925" y="2449325"/>
            <a:ext cx="4872199" cy="2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7" name="Google Shape;53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8" name="Google Shape;538;p5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Avvio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9" name="Google Shape;539;p5"/>
          <p:cNvSpPr/>
          <p:nvPr/>
        </p:nvSpPr>
        <p:spPr>
          <a:xfrm>
            <a:off x="3208936" y="1671012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Emulatore ModBus: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./ModbusSlave.exe –d .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5"/>
          <p:cNvSpPr/>
          <p:nvPr/>
        </p:nvSpPr>
        <p:spPr>
          <a:xfrm>
            <a:off x="3184874" y="2670096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Virtual Display:    </a:t>
            </a:r>
            <a:r>
              <a:rPr b="0" i="1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Run from Android Studio</a:t>
            </a:r>
            <a:endParaRPr/>
          </a:p>
        </p:txBody>
      </p:sp>
      <p:sp>
        <p:nvSpPr>
          <p:cNvPr id="541" name="Google Shape;541;p5"/>
          <p:cNvSpPr/>
          <p:nvPr/>
        </p:nvSpPr>
        <p:spPr>
          <a:xfrm>
            <a:off x="3184874" y="3711059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Remote Support:    </a:t>
            </a:r>
            <a:r>
              <a:rPr b="0" i="0" lang="it-IT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npm start</a:t>
            </a:r>
            <a:endParaRPr/>
          </a:p>
        </p:txBody>
      </p:sp>
      <p:sp>
        <p:nvSpPr>
          <p:cNvPr id="542" name="Google Shape;542;p5"/>
          <p:cNvSpPr/>
          <p:nvPr/>
        </p:nvSpPr>
        <p:spPr>
          <a:xfrm>
            <a:off x="3208937" y="4752023"/>
            <a:ext cx="5469325" cy="726774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70C0"/>
                </a:solidFill>
                <a:latin typeface="Viga"/>
                <a:ea typeface="Viga"/>
                <a:cs typeface="Viga"/>
                <a:sym typeface="Viga"/>
              </a:rPr>
              <a:t>Server:     </a:t>
            </a:r>
            <a:r>
              <a:rPr lang="it-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npm start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250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625" y="1533250"/>
            <a:ext cx="1717799" cy="30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511" y="1533250"/>
            <a:ext cx="1717781" cy="305382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8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3" name="Google Shape;553;p8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4" name="Google Shape;554;p8"/>
          <p:cNvSpPr txBox="1"/>
          <p:nvPr>
            <p:ph type="title"/>
          </p:nvPr>
        </p:nvSpPr>
        <p:spPr>
          <a:xfrm>
            <a:off x="685800" y="169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55" name="Google Shape;55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75" y="1533250"/>
            <a:ext cx="3370210" cy="1895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0" y="3204475"/>
            <a:ext cx="1650100" cy="293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7" name="Google Shape;557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200" y="3204525"/>
            <a:ext cx="1650100" cy="2933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8" name="Google Shape;558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3675" y="3204475"/>
            <a:ext cx="1650100" cy="29335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9" name="Google Shape;5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950" y="3204462"/>
            <a:ext cx="1650100" cy="2933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0" name="Google Shape;560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58225" y="3204450"/>
            <a:ext cx="1650100" cy="293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8" name="Google Shape;568;p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9" name="Google Shape;569;p7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Login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70" name="Google Shape;5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50" y="1647875"/>
            <a:ext cx="5297224" cy="3382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1" name="Google Shape;571;p7"/>
          <p:cNvPicPr preferRelativeResize="0"/>
          <p:nvPr/>
        </p:nvPicPr>
        <p:blipFill rotWithShape="1">
          <a:blip r:embed="rId4">
            <a:alphaModFix/>
          </a:blip>
          <a:srcRect b="0" l="0" r="0" t="2296"/>
          <a:stretch/>
        </p:blipFill>
        <p:spPr>
          <a:xfrm>
            <a:off x="5904175" y="2852250"/>
            <a:ext cx="5297225" cy="302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9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9" name="Google Shape;579;p9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0" name="Google Shape;580;p9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81" name="Google Shape;5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25" y="2161969"/>
            <a:ext cx="6411574" cy="34838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7a559f337_0_88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A.A. 2021-2022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137a559f337_0_88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9" name="Google Shape;589;g137a559f337_0_88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90" name="Google Shape;590;g137a559f337_0_88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Assistenza Tecnica (2)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91" name="Google Shape;591;g137a559f337_0_88"/>
          <p:cNvPicPr preferRelativeResize="0"/>
          <p:nvPr/>
        </p:nvPicPr>
        <p:blipFill rotWithShape="1">
          <a:blip r:embed="rId3">
            <a:alphaModFix/>
          </a:blip>
          <a:srcRect b="1439" l="25920" r="900" t="15337"/>
          <a:stretch/>
        </p:blipFill>
        <p:spPr>
          <a:xfrm>
            <a:off x="3803788" y="1778225"/>
            <a:ext cx="6398323" cy="3665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2" name="Google Shape;592;g137a559f337_0_88"/>
          <p:cNvPicPr preferRelativeResize="0"/>
          <p:nvPr/>
        </p:nvPicPr>
        <p:blipFill rotWithShape="1">
          <a:blip r:embed="rId3">
            <a:alphaModFix/>
          </a:blip>
          <a:srcRect b="1757" l="599" r="78654" t="10783"/>
          <a:stretch/>
        </p:blipFill>
        <p:spPr>
          <a:xfrm>
            <a:off x="1989888" y="1778225"/>
            <a:ext cx="1813901" cy="3851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"/>
          <p:cNvSpPr txBox="1"/>
          <p:nvPr>
            <p:ph type="title"/>
          </p:nvPr>
        </p:nvSpPr>
        <p:spPr>
          <a:xfrm>
            <a:off x="838200" y="1198991"/>
            <a:ext cx="606400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Grazie per l’attenzione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99" name="Google Shape;599;p13"/>
          <p:cNvSpPr txBox="1"/>
          <p:nvPr>
            <p:ph idx="1" type="body"/>
          </p:nvPr>
        </p:nvSpPr>
        <p:spPr>
          <a:xfrm>
            <a:off x="838200" y="2395057"/>
            <a:ext cx="5029200" cy="103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carbon7team@gmail.com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B7D8FF"/>
              </a:buClr>
              <a:buSzPts val="1600"/>
              <a:buNone/>
            </a:pPr>
            <a:r>
              <a:rPr lang="it-IT" u="sng">
                <a:solidFill>
                  <a:srgbClr val="B7D8FF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www.github.com/carbon7team</a:t>
            </a:r>
            <a:endParaRPr>
              <a:solidFill>
                <a:srgbClr val="B7D8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/>
              <a:t>1° luglio 2022</a:t>
            </a:r>
            <a:endParaRPr/>
          </a:p>
        </p:txBody>
      </p:sp>
      <p:sp>
        <p:nvSpPr>
          <p:cNvPr id="601" name="Google Shape;60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>
                <a:latin typeface="Viga"/>
                <a:ea typeface="Viga"/>
                <a:cs typeface="Viga"/>
                <a:sym typeface="Viga"/>
              </a:rPr>
              <a:t>- PB</a:t>
            </a:r>
            <a:endParaRPr/>
          </a:p>
        </p:txBody>
      </p:sp>
      <p:sp>
        <p:nvSpPr>
          <p:cNvPr id="602" name="Google Shape;60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descr="Immagine che contiene testo&#10;&#10;Descrizione generata automaticamente" id="603" name="Google Shape;603;p13"/>
          <p:cNvPicPr preferRelativeResize="0"/>
          <p:nvPr/>
        </p:nvPicPr>
        <p:blipFill rotWithShape="1">
          <a:blip r:embed="rId5">
            <a:alphaModFix/>
          </a:blip>
          <a:srcRect b="34250" l="3516" r="0" t="36309"/>
          <a:stretch/>
        </p:blipFill>
        <p:spPr>
          <a:xfrm>
            <a:off x="838200" y="3822536"/>
            <a:ext cx="4200872" cy="128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9550" y="559000"/>
            <a:ext cx="1816648" cy="181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"/>
          <p:cNvSpPr/>
          <p:nvPr/>
        </p:nvSpPr>
        <p:spPr>
          <a:xfrm>
            <a:off x="4778568" y="1414460"/>
            <a:ext cx="4706694" cy="488099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8" name="Google Shape;36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E4E"/>
              </a:buClr>
              <a:buSzPts val="4400"/>
              <a:buFont typeface="Viga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Il gruppo Carbon7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9" name="Google Shape;369;p2"/>
          <p:cNvSpPr txBox="1"/>
          <p:nvPr/>
        </p:nvSpPr>
        <p:spPr>
          <a:xfrm>
            <a:off x="5449346" y="2289001"/>
            <a:ext cx="31084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Adnan Latif Gazi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"/>
          <p:cNvSpPr txBox="1"/>
          <p:nvPr/>
        </p:nvSpPr>
        <p:spPr>
          <a:xfrm>
            <a:off x="5449345" y="2887314"/>
            <a:ext cx="3735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Leonardo Speranzon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 txBox="1"/>
          <p:nvPr/>
        </p:nvSpPr>
        <p:spPr>
          <a:xfrm>
            <a:off x="5449357" y="4705495"/>
            <a:ext cx="310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Odinotte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 txBox="1"/>
          <p:nvPr/>
        </p:nvSpPr>
        <p:spPr>
          <a:xfrm>
            <a:off x="5449345" y="3494590"/>
            <a:ext cx="310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Noro (3°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 txBox="1"/>
          <p:nvPr/>
        </p:nvSpPr>
        <p:spPr>
          <a:xfrm>
            <a:off x="5449357" y="4100059"/>
            <a:ext cx="37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Damiano D’Amico (4° anno)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776" y="1819003"/>
            <a:ext cx="3493792" cy="34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latin typeface="Viga"/>
                <a:ea typeface="Viga"/>
                <a:cs typeface="Viga"/>
                <a:sym typeface="Viga"/>
              </a:rPr>
              <a:t>1° luglio 2022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6" name="Google Shape;376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Smart4Energy – SWE Project - PB</a:t>
            </a:r>
            <a:endParaRPr/>
          </a:p>
        </p:txBody>
      </p:sp>
      <p:sp>
        <p:nvSpPr>
          <p:cNvPr id="377" name="Google Shape;377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14ccbafec_0_0"/>
          <p:cNvSpPr/>
          <p:nvPr/>
        </p:nvSpPr>
        <p:spPr>
          <a:xfrm>
            <a:off x="705300" y="2156000"/>
            <a:ext cx="10781400" cy="28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27000" sx="102000" rotWithShape="0" algn="ctr" sy="102000">
              <a:schemeClr val="lt1">
                <a:alpha val="20784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114ccbafec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Funzionamento Generale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85" name="Google Shape;385;g1114ccbafe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04" y="2725732"/>
            <a:ext cx="1816843" cy="181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114ccbafe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513" y="4090664"/>
            <a:ext cx="622672" cy="62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114ccbafe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555650" y="2781300"/>
            <a:ext cx="1554400" cy="15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114ccbafe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24636" y="2700839"/>
            <a:ext cx="1634861" cy="163486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114ccbafec_0_0"/>
          <p:cNvSpPr/>
          <p:nvPr/>
        </p:nvSpPr>
        <p:spPr>
          <a:xfrm>
            <a:off x="3590187" y="3316184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114ccbafec_0_0"/>
          <p:cNvSpPr/>
          <p:nvPr/>
        </p:nvSpPr>
        <p:spPr>
          <a:xfrm>
            <a:off x="7318604" y="3316184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g1114ccbafec_0_0"/>
          <p:cNvCxnSpPr>
            <a:endCxn id="387" idx="0"/>
          </p:cNvCxnSpPr>
          <p:nvPr/>
        </p:nvCxnSpPr>
        <p:spPr>
          <a:xfrm rot="-5400000">
            <a:off x="1141050" y="3676100"/>
            <a:ext cx="532200" cy="297000"/>
          </a:xfrm>
          <a:prstGeom prst="bentConnector2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2" name="Google Shape;392;g1114ccbafec_0_0"/>
          <p:cNvSpPr txBox="1"/>
          <p:nvPr>
            <p:ph idx="1" type="body"/>
          </p:nvPr>
        </p:nvSpPr>
        <p:spPr>
          <a:xfrm>
            <a:off x="1189850" y="23038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393" name="Google Shape;393;g1114ccbafec_0_0"/>
          <p:cNvSpPr txBox="1"/>
          <p:nvPr/>
        </p:nvSpPr>
        <p:spPr>
          <a:xfrm>
            <a:off x="4844458" y="230730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Nodo Server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394" name="Google Shape;394;g1114ccbafec_0_0"/>
          <p:cNvSpPr txBox="1"/>
          <p:nvPr/>
        </p:nvSpPr>
        <p:spPr>
          <a:xfrm>
            <a:off x="8499066" y="23015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rgbClr val="595959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395" name="Google Shape;395;g1114ccbafec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>
                <a:latin typeface="Viga"/>
                <a:ea typeface="Viga"/>
                <a:cs typeface="Viga"/>
                <a:sym typeface="Viga"/>
              </a:rPr>
              <a:t>1° luglio 2022</a:t>
            </a:r>
            <a:endParaRPr/>
          </a:p>
        </p:txBody>
      </p:sp>
      <p:sp>
        <p:nvSpPr>
          <p:cNvPr id="396" name="Google Shape;396;g1114ccbafec_0_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Smart4Energy – SWE Project - PB</a:t>
            </a:r>
            <a:endParaRPr/>
          </a:p>
        </p:txBody>
      </p:sp>
      <p:sp>
        <p:nvSpPr>
          <p:cNvPr id="397" name="Google Shape;397;g1114ccbafec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"/>
          <p:cNvSpPr/>
          <p:nvPr/>
        </p:nvSpPr>
        <p:spPr>
          <a:xfrm>
            <a:off x="7051035" y="2194556"/>
            <a:ext cx="2861953" cy="2726062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2279012" y="2194556"/>
            <a:ext cx="2861953" cy="2726062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"/>
          <p:cNvSpPr txBox="1"/>
          <p:nvPr>
            <p:ph idx="1" type="body"/>
          </p:nvPr>
        </p:nvSpPr>
        <p:spPr>
          <a:xfrm>
            <a:off x="2566987" y="253677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/>
          </a:p>
        </p:txBody>
      </p:sp>
      <p:sp>
        <p:nvSpPr>
          <p:cNvPr id="406" name="Google Shape;406;p6"/>
          <p:cNvSpPr txBox="1"/>
          <p:nvPr>
            <p:ph idx="8" type="body"/>
          </p:nvPr>
        </p:nvSpPr>
        <p:spPr>
          <a:xfrm>
            <a:off x="7339012" y="244254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/>
          </a:p>
        </p:txBody>
      </p:sp>
      <p:sp>
        <p:nvSpPr>
          <p:cNvPr id="407" name="Google Shape;407;p6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9" name="Google Shape;409;p6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Front End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10" name="Google Shape;4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3292" y="3080854"/>
            <a:ext cx="795338" cy="6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4766" y="3022410"/>
            <a:ext cx="610246" cy="8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6888" y="3884890"/>
            <a:ext cx="610246" cy="85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1152" y="3397032"/>
            <a:ext cx="777669" cy="76743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"/>
          <p:cNvSpPr/>
          <p:nvPr/>
        </p:nvSpPr>
        <p:spPr>
          <a:xfrm>
            <a:off x="1850700" y="1954226"/>
            <a:ext cx="8490600" cy="36054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3" name="Google Shape;423;p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4" name="Google Shape;424;p3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Back End e Server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25" name="Google Shape;4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379" y="2232300"/>
            <a:ext cx="2013091" cy="100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9720" y="4323450"/>
            <a:ext cx="2013092" cy="60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8485" y="3838921"/>
            <a:ext cx="1025455" cy="12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"/>
          <p:cNvSpPr txBox="1"/>
          <p:nvPr>
            <p:ph idx="1" type="body"/>
          </p:nvPr>
        </p:nvSpPr>
        <p:spPr>
          <a:xfrm>
            <a:off x="2109470" y="382328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Server</a:t>
            </a:r>
            <a:endParaRPr sz="1400"/>
          </a:p>
        </p:txBody>
      </p:sp>
      <p:sp>
        <p:nvSpPr>
          <p:cNvPr id="429" name="Google Shape;429;p3"/>
          <p:cNvSpPr txBox="1"/>
          <p:nvPr/>
        </p:nvSpPr>
        <p:spPr>
          <a:xfrm>
            <a:off x="3240187" y="4911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P2P Connection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30" name="Google Shape;430;p3"/>
          <p:cNvSpPr txBox="1"/>
          <p:nvPr/>
        </p:nvSpPr>
        <p:spPr>
          <a:xfrm>
            <a:off x="6557421" y="4955080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Real</a:t>
            </a:r>
            <a:r>
              <a:rPr b="0" i="0" lang="it-IT" sz="20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Time communication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31" name="Google Shape;43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7163" y="3189706"/>
            <a:ext cx="1970599" cy="538424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sp>
        <p:nvSpPr>
          <p:cNvPr id="432" name="Google Shape;432;p3"/>
          <p:cNvSpPr/>
          <p:nvPr/>
        </p:nvSpPr>
        <p:spPr>
          <a:xfrm>
            <a:off x="3111912" y="3059850"/>
            <a:ext cx="281100" cy="281100"/>
          </a:xfrm>
          <a:prstGeom prst="mathMultiply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278" y="2343150"/>
            <a:ext cx="1025448" cy="144964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"/>
          <p:cNvSpPr txBox="1"/>
          <p:nvPr/>
        </p:nvSpPr>
        <p:spPr>
          <a:xfrm>
            <a:off x="4953012" y="36976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Database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35" name="Google Shape;43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3600" y="2475238"/>
            <a:ext cx="2807699" cy="1185477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sp>
        <p:nvSpPr>
          <p:cNvPr id="436" name="Google Shape;436;p3"/>
          <p:cNvSpPr txBox="1"/>
          <p:nvPr/>
        </p:nvSpPr>
        <p:spPr>
          <a:xfrm>
            <a:off x="7533596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37" name="Google Shape;437;p3"/>
          <p:cNvSpPr txBox="1"/>
          <p:nvPr/>
        </p:nvSpPr>
        <p:spPr>
          <a:xfrm>
            <a:off x="7589171" y="3429005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Piattaforma cloud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per App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7a559f337_0_19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37a559f337_0_19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37a559f337_0_19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6" name="Google Shape;446;g137a559f337_0_1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7" name="Google Shape;447;g137a559f337_0_19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Automazione dello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8" name="Google Shape;448;g137a559f337_0_19"/>
          <p:cNvSpPr txBox="1"/>
          <p:nvPr/>
        </p:nvSpPr>
        <p:spPr>
          <a:xfrm>
            <a:off x="4692182" y="4203118"/>
            <a:ext cx="280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Gradle per lo sviluppo del VIrtual DIsplay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49" name="Google Shape;449;g137a559f337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38" y="2792600"/>
            <a:ext cx="4630133" cy="1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7a559f337_0_45"/>
          <p:cNvSpPr/>
          <p:nvPr/>
        </p:nvSpPr>
        <p:spPr>
          <a:xfrm>
            <a:off x="2880876" y="2391675"/>
            <a:ext cx="6430200" cy="27306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37a559f337_0_45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37a559f337_0_45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 - PB</a:t>
            </a:r>
            <a:endParaRPr sz="1200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8" name="Google Shape;458;g137a559f337_0_4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9" name="Google Shape;459;g137a559f337_0_45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Libreria a supporto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0" name="Google Shape;460;g137a559f337_0_45"/>
          <p:cNvSpPr txBox="1"/>
          <p:nvPr/>
        </p:nvSpPr>
        <p:spPr>
          <a:xfrm>
            <a:off x="4561174" y="4203125"/>
            <a:ext cx="3069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Functional Reactive Programming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Pattern Observer in React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61" name="Google Shape;461;g137a559f33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788" y="2805812"/>
            <a:ext cx="1246376" cy="1246376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7a559f337_0_0"/>
          <p:cNvSpPr/>
          <p:nvPr/>
        </p:nvSpPr>
        <p:spPr>
          <a:xfrm>
            <a:off x="2359818" y="2170416"/>
            <a:ext cx="7472400" cy="3173100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37a559f337_0_0"/>
          <p:cNvSpPr txBox="1"/>
          <p:nvPr/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37a559f337_0_0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0" name="Google Shape;470;g137a559f337_0_0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1" name="Google Shape;471;g137a559f337_0_0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Testing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2" name="Google Shape;472;g137a559f337_0_0"/>
          <p:cNvSpPr txBox="1"/>
          <p:nvPr>
            <p:ph idx="1" type="body"/>
          </p:nvPr>
        </p:nvSpPr>
        <p:spPr>
          <a:xfrm>
            <a:off x="3093333" y="3799155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Kotlin</a:t>
            </a:r>
            <a:b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Virtual Display</a:t>
            </a:r>
            <a:endParaRPr sz="1400"/>
          </a:p>
        </p:txBody>
      </p:sp>
      <p:sp>
        <p:nvSpPr>
          <p:cNvPr id="473" name="Google Shape;473;g137a559f337_0_0"/>
          <p:cNvSpPr txBox="1"/>
          <p:nvPr/>
        </p:nvSpPr>
        <p:spPr>
          <a:xfrm>
            <a:off x="6959436" y="4027750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Testing su React</a:t>
            </a:r>
            <a:b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</a:br>
            <a:r>
              <a:rPr lang="it-IT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Remote Support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474" name="Google Shape;474;g137a559f3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450" y="2941525"/>
            <a:ext cx="1086225" cy="108622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</p:pic>
      <p:pic>
        <p:nvPicPr>
          <p:cNvPr id="475" name="Google Shape;475;g137a559f33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9800" y="2401487"/>
            <a:ext cx="2055018" cy="205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/>
          <p:nvPr/>
        </p:nvSpPr>
        <p:spPr>
          <a:xfrm>
            <a:off x="2007772" y="2164492"/>
            <a:ext cx="8176456" cy="3415208"/>
          </a:xfrm>
          <a:prstGeom prst="roundRect">
            <a:avLst>
              <a:gd fmla="val 15796" name="adj"/>
            </a:avLst>
          </a:prstGeom>
          <a:solidFill>
            <a:schemeClr val="lt1"/>
          </a:solidFill>
          <a:ln>
            <a:noFill/>
          </a:ln>
          <a:effectLst>
            <a:outerShdw blurRad="127000" sx="101000" rotWithShape="0" algn="ctr" sy="101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973" y="26904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8863" y="241445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5837" y="257032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1° luglio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Smart4Energy – SWE Project </a:t>
            </a:r>
            <a:r>
              <a:rPr lang="it-IT" sz="1200">
                <a:solidFill>
                  <a:srgbClr val="7C7C7C"/>
                </a:solidFill>
                <a:latin typeface="Viga"/>
                <a:ea typeface="Viga"/>
                <a:cs typeface="Viga"/>
                <a:sym typeface="Viga"/>
              </a:rPr>
              <a:t>- PB</a:t>
            </a:r>
            <a:endParaRPr b="0" i="0" sz="1200" u="none" cap="none" strike="noStrike">
              <a:solidFill>
                <a:srgbClr val="7C7C7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7" name="Google Shape;487;p4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‹#›</a:t>
            </a:fld>
            <a:r>
              <a:rPr lang="it-IT" sz="12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it-IT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/ 18</a:t>
            </a:r>
            <a:endParaRPr b="0" i="0" sz="1200" u="none" cap="none" strike="noStrike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8" name="Google Shape;488;p4"/>
          <p:cNvSpPr txBox="1"/>
          <p:nvPr>
            <p:ph type="title"/>
          </p:nvPr>
        </p:nvSpPr>
        <p:spPr>
          <a:xfrm>
            <a:off x="685800" y="322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t-IT">
                <a:solidFill>
                  <a:srgbClr val="FFC000"/>
                </a:solidFill>
                <a:latin typeface="Viga"/>
                <a:ea typeface="Viga"/>
                <a:cs typeface="Viga"/>
                <a:sym typeface="Viga"/>
              </a:rPr>
              <a:t>Gestione Sviluppo</a:t>
            </a:r>
            <a:endParaRPr>
              <a:solidFill>
                <a:srgbClr val="FFC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89" name="Google Shape;48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7297" y="4315437"/>
            <a:ext cx="1537237" cy="5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5674" y="3906955"/>
            <a:ext cx="1138087" cy="12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7110" y="4031651"/>
            <a:ext cx="771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"/>
          <p:cNvSpPr txBox="1"/>
          <p:nvPr>
            <p:ph idx="1" type="body"/>
          </p:nvPr>
        </p:nvSpPr>
        <p:spPr>
          <a:xfrm>
            <a:off x="3225863" y="3447506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None/>
            </a:pPr>
            <a:r>
              <a:rPr lang="it-IT" sz="1400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Internal communication</a:t>
            </a:r>
            <a:endParaRPr sz="1400"/>
          </a:p>
        </p:txBody>
      </p:sp>
      <p:sp>
        <p:nvSpPr>
          <p:cNvPr id="493" name="Google Shape;493;p4"/>
          <p:cNvSpPr txBox="1"/>
          <p:nvPr/>
        </p:nvSpPr>
        <p:spPr>
          <a:xfrm>
            <a:off x="3402915" y="5051787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Package Manager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94" name="Google Shape;494;p4"/>
          <p:cNvSpPr txBox="1"/>
          <p:nvPr/>
        </p:nvSpPr>
        <p:spPr>
          <a:xfrm>
            <a:off x="6829873" y="5032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IDE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495" name="Google Shape;495;p4"/>
          <p:cNvSpPr txBox="1"/>
          <p:nvPr/>
        </p:nvSpPr>
        <p:spPr>
          <a:xfrm>
            <a:off x="7102837" y="3424532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4994"/>
              </a:buClr>
              <a:buSzPts val="2000"/>
              <a:buFont typeface="Arial"/>
              <a:buNone/>
            </a:pPr>
            <a:r>
              <a:rPr b="0" i="0" lang="it-IT" sz="1400" u="none" cap="none" strike="noStrike">
                <a:solidFill>
                  <a:srgbClr val="034994"/>
                </a:solidFill>
                <a:latin typeface="Viga"/>
                <a:ea typeface="Viga"/>
                <a:cs typeface="Viga"/>
                <a:sym typeface="Viga"/>
              </a:rPr>
              <a:t>Repository</a:t>
            </a:r>
            <a:endParaRPr b="0" i="0" sz="1400" u="none" cap="none" strike="noStrike">
              <a:solidFill>
                <a:schemeClr val="accent4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Gradazioni di grigio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2021-11-14T14:48:46Z</dcterms:created>
  <dc:creator>Polato Andrea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0x010100E0A34E51D9B4F44B80BD56A34A9C2954</vt:lpwstr>
  </property>
</Properties>
</file>